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9" r:id="rId4"/>
    <p:sldId id="257" r:id="rId5"/>
    <p:sldId id="266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FF"/>
    <a:srgbClr val="CC00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61E3-9C5C-4D0E-BCD0-F02D2E90D7A7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94238-8F7D-446C-B228-56D2537463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21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94238-8F7D-446C-B228-56D2537463A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64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39BBB-AE56-2383-566D-25191212E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6BCE92-C563-759F-3D2E-D04F78D6E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2AAEE9-CE18-DB49-60A6-E55102EE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F14C-A880-41D0-B6C0-D4AB32826550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67BE47-C9E6-D34E-9C1D-01BE7655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1AB78A-8FAF-727F-1131-9041EA07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526E-2062-4F5D-B249-41E66F235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5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A8E37-288A-182A-F13B-BD67C6974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7DBFE1-8B57-81F6-BA49-16764C711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90AB7C-019E-7A8B-5A8E-B97B9B28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F14C-A880-41D0-B6C0-D4AB32826550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164F08-13D1-28D4-9DBB-681549BE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D57F43-A8B8-3E04-F879-04B76E5C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526E-2062-4F5D-B249-41E66F235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33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D9A4A1-8213-3D4C-D65A-24C7C0474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03F79C-F1F4-B36E-C45F-E6A5D10DE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1707E3-2285-3C5E-AA93-28E02ED7C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F14C-A880-41D0-B6C0-D4AB32826550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2B6C03-524B-B505-61BE-2DD92F07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E4CF45-F949-7710-F583-61F60C1E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526E-2062-4F5D-B249-41E66F235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58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8D94E4-DC02-A734-7079-4C3978785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1EEFBF-D4E7-C294-E5BA-C329700C7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2332E2-D9BD-77DD-BE53-8A4D9662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F14C-A880-41D0-B6C0-D4AB32826550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BBE969-AB68-82B4-14D2-9AD8A8A3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453EDB-48A1-266F-3093-EA1EEA1E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526E-2062-4F5D-B249-41E66F235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04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9F3380-371B-AED9-F8A4-C92634C1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5509DD-1C60-1F58-210B-819FFC6C0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0FB9F8-FFFE-9238-D1EF-4021CFFF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F14C-A880-41D0-B6C0-D4AB32826550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75CAC-5784-EC5B-E244-E6EE58DA5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207E06-620F-9655-F94C-D95DD082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526E-2062-4F5D-B249-41E66F235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1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80C38E-B04D-16B8-A8CC-6975112C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2DEDCD-AE13-613F-080B-C6F332D38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FB8636-BA51-C328-99BB-98FBA4C0D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D32A4E-DAB9-5373-9FC7-23B850720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F14C-A880-41D0-B6C0-D4AB32826550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949917-CEDD-EE9F-3968-C698BFAB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99B76D-5988-60C0-BBC7-6996A4DF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526E-2062-4F5D-B249-41E66F235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1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28A19A-E0FA-9C73-3FF9-485D1DFC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0E5192-0144-F55B-5B2C-740333A3C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42B5C1-9EB7-1259-7DE2-EE3AF129E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40CB58-BDAA-5F90-9C30-CB3DFDEAC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9B794E-62C5-82AB-FCC8-1F5DD0E8F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4C4DCE-0BEC-4551-2748-96D31FC8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F14C-A880-41D0-B6C0-D4AB32826550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1B2AC83-17FB-08DE-1B38-EA7704AA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E97740-4582-420F-C586-531A16EC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526E-2062-4F5D-B249-41E66F235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28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D40BC-BA6F-64D7-686C-C362D202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2271DA-C4B9-7EFB-3F5C-A2ED8CB1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F14C-A880-41D0-B6C0-D4AB32826550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C393D6-BAB9-98F8-EA06-F934671F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3BCD1E-0829-B786-1178-1804B0C7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526E-2062-4F5D-B249-41E66F235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74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03FAF9-5A84-B3DA-0EF9-2E6A204A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F14C-A880-41D0-B6C0-D4AB32826550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7236B8-60D9-E89F-1A49-E1365D2B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DCD98F-A597-72E0-DCEA-89E1D05E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526E-2062-4F5D-B249-41E66F235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38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CFFD7-F80B-9756-45E4-696C9475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53CC64-4225-B560-C29F-63202BF43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94EB32-167D-1BD4-3BE4-B356E810C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5A1163-8E9E-2AFD-B15F-ACFFC51A3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F14C-A880-41D0-B6C0-D4AB32826550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1B3460-CF51-F1EF-90A2-02F4EC9A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852D6C-FF0D-22A3-51F6-26A50702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526E-2062-4F5D-B249-41E66F235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83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A54AF-DDF4-D4C3-BE09-892E57D3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80236BB-251B-BAC7-C67B-794C3D104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5F6175-722E-3CE4-CCB2-14436B6CD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368DD4-FF66-FCE1-3457-E4967DB1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9F14C-A880-41D0-B6C0-D4AB32826550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00E43B-4FC7-0F14-21F1-DB75CAFA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D2321A-6EDC-8A04-2069-D03A65B1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526E-2062-4F5D-B249-41E66F235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33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07AE5A-F67E-D510-9B5A-BD5E10862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A519DE-CE45-E52A-9C37-CAE5FD716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CB224F-99D6-41E1-71BF-09801F7D5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9F14C-A880-41D0-B6C0-D4AB32826550}" type="datetimeFigureOut">
              <a:rPr lang="fr-FR" smtClean="0"/>
              <a:t>17/10/2025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7BD6F2-E0E0-9326-1A96-3C0C14736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BF6A16-D6CC-9A49-101C-69D266A69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C526E-2062-4F5D-B249-41E66F235B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29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0B702D26-6006-9799-0C7F-98A80BE711DE}"/>
              </a:ext>
            </a:extLst>
          </p:cNvPr>
          <p:cNvGrpSpPr/>
          <p:nvPr/>
        </p:nvGrpSpPr>
        <p:grpSpPr>
          <a:xfrm>
            <a:off x="2558951" y="979092"/>
            <a:ext cx="6906146" cy="2286000"/>
            <a:chOff x="5008880" y="1727200"/>
            <a:chExt cx="6906146" cy="2286000"/>
          </a:xfrm>
        </p:grpSpPr>
        <p:pic>
          <p:nvPicPr>
            <p:cNvPr id="2050" name="Picture 2" descr="Octobre rose #3 : le cancer du sein, parlons-en ! à CAEN - Caen la mer  Tourisme">
              <a:extLst>
                <a:ext uri="{FF2B5EF4-FFF2-40B4-BE49-F238E27FC236}">
                  <a16:creationId xmlns:a16="http://schemas.microsoft.com/office/drawing/2014/main" id="{9E0FAA95-5E4E-5F22-6FAD-7EA9595C89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41" t="20696"/>
            <a:stretch>
              <a:fillRect/>
            </a:stretch>
          </p:blipFill>
          <p:spPr bwMode="auto">
            <a:xfrm>
              <a:off x="5008880" y="1727200"/>
              <a:ext cx="6756400" cy="2286000"/>
            </a:xfrm>
            <a:prstGeom prst="rect">
              <a:avLst/>
            </a:prstGeom>
            <a:noFill/>
            <a:ln w="38100">
              <a:solidFill>
                <a:srgbClr val="FF99CC"/>
              </a:solidFill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300C07-9D90-3ADC-6773-1E0AA5D8868A}"/>
                </a:ext>
              </a:extLst>
            </p:cNvPr>
            <p:cNvSpPr/>
            <p:nvPr/>
          </p:nvSpPr>
          <p:spPr>
            <a:xfrm>
              <a:off x="5008880" y="3606800"/>
              <a:ext cx="5486400" cy="406400"/>
            </a:xfrm>
            <a:prstGeom prst="rect">
              <a:avLst/>
            </a:prstGeom>
            <a:solidFill>
              <a:srgbClr val="FF99CC">
                <a:alpha val="72000"/>
              </a:srgbClr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i="1" dirty="0"/>
                <a:t>Tous mobilisés contre le cancer du sein</a:t>
              </a:r>
              <a:r>
                <a:rPr lang="fr-FR" i="1" dirty="0"/>
                <a:t> !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6E87BB1-4984-83CF-6812-21BE15014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9930" r="91469">
                          <a14:foregroundMark x1="33986" y1="36852" x2="33986" y2="35833"/>
                          <a14:foregroundMark x1="35524" y1="34630" x2="35524" y2="34630"/>
                          <a14:foregroundMark x1="39301" y1="35278" x2="39301" y2="35278"/>
                          <a14:foregroundMark x1="51469" y1="36019" x2="51469" y2="36019"/>
                          <a14:foregroundMark x1="47692" y1="41296" x2="47692" y2="41296"/>
                          <a14:foregroundMark x1="55245" y1="36574" x2="55245" y2="36574"/>
                          <a14:foregroundMark x1="56643" y1="40556" x2="56643" y2="40556"/>
                          <a14:foregroundMark x1="55664" y1="44630" x2="55664" y2="44630"/>
                          <a14:foregroundMark x1="57762" y1="44444" x2="57762" y2="44444"/>
                          <a14:foregroundMark x1="71329" y1="58056" x2="72028" y2="58056"/>
                          <a14:foregroundMark x1="72727" y1="72870" x2="72727" y2="72870"/>
                          <a14:foregroundMark x1="74965" y1="73611" x2="74965" y2="73611"/>
                          <a14:foregroundMark x1="76224" y1="59444" x2="76224" y2="59444"/>
                          <a14:foregroundMark x1="77343" y1="59444" x2="77343" y2="59444"/>
                          <a14:foregroundMark x1="79441" y1="64907" x2="79441" y2="64907"/>
                          <a14:foregroundMark x1="81818" y1="65648" x2="81818" y2="65648"/>
                          <a14:foregroundMark x1="87273" y1="62963" x2="87273" y2="62963"/>
                          <a14:foregroundMark x1="91469" y1="60278" x2="91469" y2="60278"/>
                          <a14:foregroundMark x1="89231" y1="58796" x2="89231" y2="58796"/>
                          <a14:foregroundMark x1="82797" y1="61944" x2="82797" y2="61944"/>
                          <a14:foregroundMark x1="82098" y1="53796" x2="82098" y2="53796"/>
                          <a14:foregroundMark x1="80979" y1="48611" x2="80979" y2="48611"/>
                          <a14:foregroundMark x1="86573" y1="50648" x2="86573" y2="50648"/>
                          <a14:foregroundMark x1="88531" y1="47963" x2="88531" y2="47963"/>
                          <a14:foregroundMark x1="87972" y1="43426" x2="87972" y2="43426"/>
                          <a14:foregroundMark x1="86154" y1="41667" x2="86154" y2="41667"/>
                          <a14:foregroundMark x1="85455" y1="47130" x2="85455" y2="47130"/>
                          <a14:foregroundMark x1="71608" y1="46204" x2="71608" y2="46204"/>
                          <a14:foregroundMark x1="69371" y1="47963" x2="69371" y2="47963"/>
                          <a14:foregroundMark x1="68392" y1="43704" x2="68392" y2="43704"/>
                          <a14:foregroundMark x1="67273" y1="45185" x2="67273" y2="45185"/>
                          <a14:foregroundMark x1="67552" y1="47222" x2="67552" y2="47222"/>
                          <a14:foregroundMark x1="75664" y1="65926" x2="75664" y2="65926"/>
                          <a14:foregroundMark x1="47832" y1="38704" x2="47832" y2="38704"/>
                          <a14:foregroundMark x1="54126" y1="35556" x2="54126" y2="35556"/>
                          <a14:foregroundMark x1="50350" y1="37037" x2="50350" y2="37037"/>
                          <a14:foregroundMark x1="72308" y1="67407" x2="72308" y2="67407"/>
                          <a14:foregroundMark x1="86294" y1="60185" x2="86294" y2="60185"/>
                          <a14:foregroundMark x1="88811" y1="61944" x2="88811" y2="61944"/>
                          <a14:foregroundMark x1="90629" y1="59259" x2="90629" y2="59259"/>
                          <a14:foregroundMark x1="88392" y1="44722" x2="88392" y2="44722"/>
                          <a14:foregroundMark x1="85874" y1="45370" x2="85874" y2="45370"/>
                          <a14:foregroundMark x1="84615" y1="49167" x2="84615" y2="49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630"/>
            <a:stretch>
              <a:fillRect/>
            </a:stretch>
          </p:blipFill>
          <p:spPr>
            <a:xfrm>
              <a:off x="10080301" y="1952149"/>
              <a:ext cx="1834725" cy="2061051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4255CD77-CA26-7AC8-04D3-8439A3A8C8D0}"/>
              </a:ext>
            </a:extLst>
          </p:cNvPr>
          <p:cNvSpPr txBox="1"/>
          <p:nvPr/>
        </p:nvSpPr>
        <p:spPr>
          <a:xfrm>
            <a:off x="2711351" y="4190585"/>
            <a:ext cx="645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66FF"/>
                </a:solidFill>
              </a:rPr>
              <a:t>Modalités de dépistage du cancer du sein selon l'âge et le niveau de risque </a:t>
            </a:r>
          </a:p>
        </p:txBody>
      </p:sp>
    </p:spTree>
    <p:extLst>
      <p:ext uri="{BB962C8B-B14F-4D97-AF65-F5344CB8AC3E}">
        <p14:creationId xmlns:p14="http://schemas.microsoft.com/office/powerpoint/2010/main" val="412497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F5C679F-237F-BB53-CB3F-46E91DA3AF57}"/>
              </a:ext>
            </a:extLst>
          </p:cNvPr>
          <p:cNvSpPr txBox="1"/>
          <p:nvPr/>
        </p:nvSpPr>
        <p:spPr>
          <a:xfrm>
            <a:off x="418617" y="1166431"/>
            <a:ext cx="113547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400" b="1" dirty="0">
                <a:solidFill>
                  <a:srgbClr val="FF66CC"/>
                </a:solidFill>
              </a:rPr>
              <a:t>Les facteurs de risque de développer un cancer du sein</a:t>
            </a:r>
          </a:p>
          <a:p>
            <a:pPr>
              <a:buNone/>
            </a:pPr>
            <a:endParaRPr lang="fr-FR" sz="1400" dirty="0">
              <a:solidFill>
                <a:srgbClr val="FF66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400" b="1" dirty="0">
                <a:solidFill>
                  <a:srgbClr val="FF99CC"/>
                </a:solidFill>
              </a:rPr>
              <a:t>L’âge :</a:t>
            </a:r>
            <a:br>
              <a:rPr lang="fr-FR" sz="1400" dirty="0"/>
            </a:br>
            <a:r>
              <a:rPr lang="fr-FR" sz="1400" dirty="0"/>
              <a:t>À partir de 50 ans le </a:t>
            </a:r>
            <a:r>
              <a:rPr lang="fr-FR" sz="1400" b="1" dirty="0"/>
              <a:t>niveau de risque est moyen</a:t>
            </a:r>
            <a:br>
              <a:rPr lang="fr-FR" sz="1400" dirty="0"/>
            </a:br>
            <a:r>
              <a:rPr lang="fr-FR" sz="1400" dirty="0"/>
              <a:t>→ Le cancer du sein survient majoritairement chez les femmes à partir de 50 ans ne présentant pas de facteur de risque particulier autre que leur âge.</a:t>
            </a:r>
            <a:br>
              <a:rPr lang="fr-FR" sz="1400" dirty="0"/>
            </a:br>
            <a:r>
              <a:rPr lang="fr-FR" sz="1400" dirty="0"/>
              <a:t>→ L’âge est le premier facteur de risque de développer un cancer du sein.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b="1" dirty="0">
                <a:solidFill>
                  <a:srgbClr val="FF99CC"/>
                </a:solidFill>
              </a:rPr>
              <a:t>Les antécédents familiaux</a:t>
            </a:r>
            <a:br>
              <a:rPr lang="fr-FR" sz="1400" dirty="0"/>
            </a:br>
            <a:r>
              <a:rPr lang="fr-FR" sz="1400" dirty="0"/>
              <a:t>pour lesquels le </a:t>
            </a:r>
            <a:r>
              <a:rPr lang="fr-FR" sz="1400" b="1" dirty="0"/>
              <a:t>niveau de risque est potentiellement très élevé</a:t>
            </a:r>
            <a:br>
              <a:rPr lang="fr-FR" sz="1400" dirty="0"/>
            </a:br>
            <a:r>
              <a:rPr lang="fr-FR" sz="1400" dirty="0"/>
              <a:t>→ Le risque est multiplié par 2 quand un parent du 1er degré (mère, sœur, fille) est atteint.</a:t>
            </a:r>
            <a:br>
              <a:rPr lang="fr-FR" sz="1400" dirty="0"/>
            </a:br>
            <a:r>
              <a:rPr lang="fr-FR" sz="1400" dirty="0"/>
              <a:t>→ Il est multiplié par 4 quand deux parents du 1er degré ont été atteints ou si un cancer est survenu avant l’âge de 40 ans.</a:t>
            </a:r>
            <a:br>
              <a:rPr lang="fr-FR" sz="1400" dirty="0"/>
            </a:br>
            <a:r>
              <a:rPr lang="fr-FR" sz="1400" dirty="0"/>
              <a:t>→ Ce risque augmente donc avec le nombre d’antécédents familiaux et avec la précocité de l’âge de diagnostic.</a:t>
            </a:r>
            <a:br>
              <a:rPr lang="fr-FR" sz="1400" dirty="0"/>
            </a:br>
            <a:r>
              <a:rPr lang="fr-FR" sz="1400" dirty="0"/>
              <a:t>→ (Cancer de l’ovaire.)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b="1" dirty="0">
                <a:solidFill>
                  <a:srgbClr val="FF99CC"/>
                </a:solidFill>
              </a:rPr>
              <a:t>Lorsqu’il existe un antécédent de cancer du sein chez l’homme</a:t>
            </a:r>
            <a:r>
              <a:rPr lang="fr-FR" sz="1400" dirty="0">
                <a:solidFill>
                  <a:srgbClr val="FF99CC"/>
                </a:solidFill>
              </a:rPr>
              <a:t> </a:t>
            </a:r>
            <a:r>
              <a:rPr lang="fr-FR" sz="1400" dirty="0"/>
              <a:t>(père, frère, oncle), un dépistage spécifique de toutes les apparentées hommes et femmes du 1er degré doit être réalisé.</a:t>
            </a:r>
          </a:p>
          <a:p>
            <a:pPr algn="ctr">
              <a:buNone/>
            </a:pPr>
            <a:r>
              <a:rPr lang="fr-FR" sz="1400" b="1" dirty="0">
                <a:solidFill>
                  <a:srgbClr val="FF99CC"/>
                </a:solidFill>
              </a:rPr>
              <a:t>Consultez votre médecin rapidement.</a:t>
            </a:r>
            <a:endParaRPr lang="fr-FR" sz="1400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2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8A4842E-AA77-EEA7-5CA0-FF8D1E98ABDF}"/>
              </a:ext>
            </a:extLst>
          </p:cNvPr>
          <p:cNvSpPr txBox="1"/>
          <p:nvPr/>
        </p:nvSpPr>
        <p:spPr>
          <a:xfrm>
            <a:off x="322307" y="0"/>
            <a:ext cx="1053817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fr-FR" sz="1400" dirty="0"/>
          </a:p>
          <a:p>
            <a:pPr>
              <a:buNone/>
            </a:pPr>
            <a:r>
              <a:rPr lang="fr-FR" sz="1400" b="1" dirty="0">
                <a:solidFill>
                  <a:srgbClr val="FF66CC"/>
                </a:solidFill>
              </a:rPr>
              <a:t>Je n’ai pas de facteur de risque personnel ou familial.</a:t>
            </a:r>
            <a:br>
              <a:rPr lang="fr-FR" sz="1400" b="1" dirty="0">
                <a:solidFill>
                  <a:srgbClr val="FF66CC"/>
                </a:solidFill>
              </a:rPr>
            </a:br>
            <a:r>
              <a:rPr lang="fr-FR" sz="1400" b="1" dirty="0">
                <a:solidFill>
                  <a:srgbClr val="FF66CC"/>
                </a:solidFill>
              </a:rPr>
              <a:t>Dois-je effectuer une mammographie de dépistage ?</a:t>
            </a:r>
          </a:p>
          <a:p>
            <a:pPr>
              <a:buNone/>
            </a:pPr>
            <a:br>
              <a:rPr lang="fr-FR" sz="1400" dirty="0"/>
            </a:br>
            <a:r>
              <a:rPr lang="fr-FR" sz="1400" b="1" dirty="0">
                <a:solidFill>
                  <a:srgbClr val="FF99CC"/>
                </a:solidFill>
              </a:rPr>
              <a:t>---</a:t>
            </a:r>
            <a:r>
              <a:rPr lang="fr-FR" sz="1400" dirty="0"/>
              <a:t> </a:t>
            </a:r>
            <a:r>
              <a:rPr lang="fr-FR" sz="1400" b="1" dirty="0">
                <a:solidFill>
                  <a:srgbClr val="FF99CC"/>
                </a:solidFill>
              </a:rPr>
              <a:t>25-49 ans et plus de 74 ans </a:t>
            </a:r>
            <a:br>
              <a:rPr lang="fr-FR" sz="1400" dirty="0"/>
            </a:br>
            <a:r>
              <a:rPr lang="fr-FR" sz="1400" dirty="0"/>
              <a:t>Aucun dépistage mammographique n’est recommandé, même dans les situations suivantes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 diabète de type 2,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une prise de contraception orale,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une première grossesse après 30 ans,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Une absence de grossesse,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Le port d’implants mammaires,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Des lésions mammaires sans atypie,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 antécédent d’irradiation thoracique,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une ménopause précoce ou tardive,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 traitement hormonal substitutif.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 traitement hormonal de la ménopause en cours.</a:t>
            </a:r>
          </a:p>
          <a:p>
            <a:pPr>
              <a:buNone/>
            </a:pPr>
            <a:endParaRPr lang="fr-FR" sz="1400" b="1" dirty="0"/>
          </a:p>
          <a:p>
            <a:pPr>
              <a:buNone/>
            </a:pPr>
            <a:r>
              <a:rPr lang="fr-FR" sz="1400" b="1" dirty="0">
                <a:solidFill>
                  <a:srgbClr val="FF99CC"/>
                </a:solidFill>
              </a:rPr>
              <a:t>--- Un examen clinique des seins tous les ans</a:t>
            </a:r>
            <a:r>
              <a:rPr lang="fr-FR" sz="1400" dirty="0">
                <a:solidFill>
                  <a:srgbClr val="FF99CC"/>
                </a:solidFill>
              </a:rPr>
              <a:t> </a:t>
            </a:r>
            <a:r>
              <a:rPr lang="fr-FR" sz="1400" dirty="0"/>
              <a:t>(palpation) doit être réalisé par un médecin généraliste, un gynécologue ou une sage-femme.</a:t>
            </a:r>
          </a:p>
          <a:p>
            <a:pPr>
              <a:buNone/>
            </a:pPr>
            <a:r>
              <a:rPr lang="fr-FR" sz="1400" dirty="0"/>
              <a:t>Cependant, s’il un ou plusieurs des signes suivants surviennent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une tuméfaction (une boule),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une rétraction cutanée ou du mamelon,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une inflammation (rougeur avec douleur),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 écoulement du mamelon,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 eczéma du mamelon,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/>
              <a:t>un ganglion sous le bras.</a:t>
            </a:r>
          </a:p>
          <a:p>
            <a:pPr algn="ctr">
              <a:buNone/>
            </a:pPr>
            <a:r>
              <a:rPr lang="fr-FR" sz="1400" b="1" dirty="0">
                <a:solidFill>
                  <a:srgbClr val="FF99CC"/>
                </a:solidFill>
              </a:rPr>
              <a:t>Consultez votre médecin rapidement.</a:t>
            </a:r>
            <a:endParaRPr lang="fr-FR" sz="1400" dirty="0">
              <a:solidFill>
                <a:srgbClr val="FF99CC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7049D2-E4D9-014D-628E-1E7EF6680EB4}"/>
              </a:ext>
            </a:extLst>
          </p:cNvPr>
          <p:cNvSpPr txBox="1"/>
          <p:nvPr/>
        </p:nvSpPr>
        <p:spPr>
          <a:xfrm>
            <a:off x="322307" y="5806101"/>
            <a:ext cx="1078523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1400" b="1" dirty="0">
                <a:solidFill>
                  <a:srgbClr val="FF99CC"/>
                </a:solidFill>
              </a:rPr>
              <a:t>--- 50 &gt; 74 ans</a:t>
            </a:r>
          </a:p>
          <a:p>
            <a:pPr>
              <a:buNone/>
            </a:pPr>
            <a:r>
              <a:rPr lang="fr-FR" sz="1400" b="1" dirty="0">
                <a:solidFill>
                  <a:srgbClr val="FF99CC"/>
                </a:solidFill>
              </a:rPr>
              <a:t>Une mammographie de dépistage est recommandée tous les 2 ans.</a:t>
            </a:r>
          </a:p>
          <a:p>
            <a:pPr>
              <a:buNone/>
            </a:pPr>
            <a:r>
              <a:rPr lang="fr-FR" sz="1400" dirty="0"/>
              <a:t>Les mammographies prescrites par l’ Université sont à réaliser dans un centre de radiologie de votre choix ou le centre partenaire « Taleb » afin de profiter d’une réduction de 50% sur le tarif habituel.</a:t>
            </a:r>
            <a:br>
              <a:rPr lang="fr-FR" sz="1400" dirty="0">
                <a:solidFill>
                  <a:srgbClr val="FF66FF"/>
                </a:solidFill>
              </a:rPr>
            </a:br>
            <a:endParaRPr lang="fr-FR" sz="1400" dirty="0"/>
          </a:p>
          <a:p>
            <a:pPr>
              <a:buNone/>
            </a:pPr>
            <a:br>
              <a:rPr lang="fr-FR" sz="1400" dirty="0"/>
            </a:b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1177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C03A91CA-8810-B22B-22B1-E6F9013A2D88}"/>
              </a:ext>
            </a:extLst>
          </p:cNvPr>
          <p:cNvSpPr txBox="1"/>
          <p:nvPr/>
        </p:nvSpPr>
        <p:spPr>
          <a:xfrm>
            <a:off x="505428" y="517190"/>
            <a:ext cx="1118114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fr-FR" sz="1400" dirty="0"/>
            </a:br>
            <a:endParaRPr lang="fr-FR" sz="1400" dirty="0"/>
          </a:p>
          <a:p>
            <a:pPr>
              <a:buNone/>
            </a:pPr>
            <a:r>
              <a:rPr lang="fr-FR" sz="1400" b="1" dirty="0">
                <a:solidFill>
                  <a:srgbClr val="FF66CC"/>
                </a:solidFill>
              </a:rPr>
              <a:t>Les résultats de la mammographie</a:t>
            </a:r>
          </a:p>
          <a:p>
            <a:pPr>
              <a:buNone/>
            </a:pPr>
            <a:endParaRPr lang="fr-FR" sz="1400" b="1" dirty="0">
              <a:solidFill>
                <a:srgbClr val="FF66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FF99CC"/>
                </a:solidFill>
              </a:rPr>
              <a:t>Si aucune anomalie n’est suspectée suite à la lecture du radiologue :</a:t>
            </a:r>
            <a:br>
              <a:rPr lang="fr-FR" sz="1400" dirty="0"/>
            </a:br>
            <a:r>
              <a:rPr lang="fr-FR" sz="1400" dirty="0"/>
              <a:t>→ Les clichés de la mammographie sont envoyés au médecin traitant.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FF99CC"/>
                </a:solidFill>
              </a:rPr>
              <a:t>Si aucune anomalie n’est détectée à la première lecture :</a:t>
            </a:r>
            <a:br>
              <a:rPr lang="fr-FR" sz="1400" dirty="0"/>
            </a:br>
            <a:r>
              <a:rPr lang="fr-FR" sz="1400" dirty="0"/>
              <a:t>→ Une nouvelle mammographie vous sera proposée 2 ans plus tard dans le cadre du nouveau programme de dépistage.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rgbClr val="FF99CC"/>
                </a:solidFill>
              </a:rPr>
              <a:t>Si une anomalie est suspectée :</a:t>
            </a:r>
            <a:br>
              <a:rPr lang="fr-FR" sz="1400" dirty="0"/>
            </a:br>
            <a:r>
              <a:rPr lang="fr-FR" sz="1400" dirty="0"/>
              <a:t>→ À l’issue de la première lecture, le médecin traitant fera des examens complémentaires (clichés supplémentaires, échographie, biopsie…).</a:t>
            </a:r>
            <a:br>
              <a:rPr lang="fr-FR" sz="1400" dirty="0"/>
            </a:br>
            <a:endParaRPr lang="fr-FR" sz="1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89A444-0B9C-4A30-24EE-6D014F68D56D}"/>
              </a:ext>
            </a:extLst>
          </p:cNvPr>
          <p:cNvSpPr txBox="1"/>
          <p:nvPr/>
        </p:nvSpPr>
        <p:spPr>
          <a:xfrm>
            <a:off x="1950097" y="3580856"/>
            <a:ext cx="6083559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Dans le cadre du dépistage du cancer du sein et du col de l’utérus, les femmes âgées de plus de 40 ans sont invitées à se présenter au Centre Médico-Social afin d’obtenir une demande de mammographie et de frottis vaginal.</a:t>
            </a:r>
          </a:p>
        </p:txBody>
      </p:sp>
    </p:spTree>
    <p:extLst>
      <p:ext uri="{BB962C8B-B14F-4D97-AF65-F5344CB8AC3E}">
        <p14:creationId xmlns:p14="http://schemas.microsoft.com/office/powerpoint/2010/main" val="420829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91B0736-9CC6-67AE-8823-8F150DB93CF3}"/>
              </a:ext>
            </a:extLst>
          </p:cNvPr>
          <p:cNvGrpSpPr/>
          <p:nvPr/>
        </p:nvGrpSpPr>
        <p:grpSpPr>
          <a:xfrm>
            <a:off x="2856487" y="1870131"/>
            <a:ext cx="6479026" cy="3416320"/>
            <a:chOff x="0" y="231493"/>
            <a:chExt cx="6886932" cy="386303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6B57A26-5AA9-75AA-3769-A0134E32A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9032" t="52490" r="3737" b="22599"/>
            <a:stretch>
              <a:fillRect/>
            </a:stretch>
          </p:blipFill>
          <p:spPr>
            <a:xfrm>
              <a:off x="0" y="231493"/>
              <a:ext cx="6886932" cy="2847373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45DCBDD-685A-8938-C52A-DA4819DC0E15}"/>
                </a:ext>
              </a:extLst>
            </p:cNvPr>
            <p:cNvSpPr txBox="1"/>
            <p:nvPr/>
          </p:nvSpPr>
          <p:spPr>
            <a:xfrm>
              <a:off x="2268637" y="3078866"/>
              <a:ext cx="19908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(palpation), qui doit être réalisé par un médecin généraliste, un gynécologue ou une sage-femme.</a:t>
              </a:r>
            </a:p>
            <a:p>
              <a:pPr algn="ctr"/>
              <a:endParaRPr lang="fr-FR" sz="1200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7768A0F-7B19-D018-1154-7A468A24978D}"/>
                </a:ext>
              </a:extLst>
            </p:cNvPr>
            <p:cNvSpPr txBox="1"/>
            <p:nvPr/>
          </p:nvSpPr>
          <p:spPr>
            <a:xfrm>
              <a:off x="4788061" y="3123843"/>
              <a:ext cx="1886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selon les recommandations en vigueur, de 25 à 65 ans.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5930D5-ADCE-E083-FF51-B76C8E771BE2}"/>
                </a:ext>
              </a:extLst>
            </p:cNvPr>
            <p:cNvSpPr/>
            <p:nvPr/>
          </p:nvSpPr>
          <p:spPr>
            <a:xfrm>
              <a:off x="6151880" y="1330960"/>
              <a:ext cx="396239" cy="660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8635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e">
            <a:extLst>
              <a:ext uri="{FF2B5EF4-FFF2-40B4-BE49-F238E27FC236}">
                <a16:creationId xmlns:a16="http://schemas.microsoft.com/office/drawing/2014/main" id="{5A6164CF-237F-6BB3-401E-B90CE69D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69" y="102636"/>
            <a:ext cx="2417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5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7572C20-2FDC-660C-7CC9-799A76163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4"/>
          <a:stretch>
            <a:fillRect/>
          </a:stretch>
        </p:blipFill>
        <p:spPr bwMode="auto">
          <a:xfrm>
            <a:off x="3464372" y="-65314"/>
            <a:ext cx="4647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rottis">
            <a:extLst>
              <a:ext uri="{FF2B5EF4-FFF2-40B4-BE49-F238E27FC236}">
                <a16:creationId xmlns:a16="http://schemas.microsoft.com/office/drawing/2014/main" id="{64EEDF55-1F2E-ECA3-50E3-036F9A21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2" y="1246507"/>
            <a:ext cx="482917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688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624</Words>
  <Application>Microsoft Office PowerPoint</Application>
  <PresentationFormat>Grand écran</PresentationFormat>
  <Paragraphs>45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amel ben</dc:creator>
  <cp:lastModifiedBy>amel ben</cp:lastModifiedBy>
  <cp:revision>3</cp:revision>
  <dcterms:created xsi:type="dcterms:W3CDTF">2025-10-17T16:58:23Z</dcterms:created>
  <dcterms:modified xsi:type="dcterms:W3CDTF">2025-10-17T18:58:24Z</dcterms:modified>
</cp:coreProperties>
</file>